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78" r:id="rId3"/>
    <p:sldId id="330" r:id="rId4"/>
    <p:sldId id="331" r:id="rId6"/>
    <p:sldId id="332" r:id="rId7"/>
    <p:sldId id="298" r:id="rId8"/>
    <p:sldId id="262" r:id="rId9"/>
    <p:sldId id="263" r:id="rId10"/>
    <p:sldId id="380" r:id="rId11"/>
    <p:sldId id="381" r:id="rId12"/>
    <p:sldId id="425" r:id="rId13"/>
    <p:sldId id="42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11"/>
        <p:guide pos="3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截圖 2023-09-09 上午11.49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12065"/>
            <a:ext cx="12198350" cy="6882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086" y="502847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r>
              <a:rPr lang="en-US" b="1">
                <a:solidFill>
                  <a:schemeClr val="bg2"/>
                </a:solidFill>
                <a:latin typeface="Arial Regular" panose="020B0604020202090204" charset="0"/>
                <a:ea typeface="SF Pro" pitchFamily="2" charset="0"/>
                <a:cs typeface="Arial Regular" panose="020B0604020202090204" charset="0"/>
              </a:rPr>
              <a:t>Fan Zhao Ting	</a:t>
            </a:r>
            <a:endParaRPr lang="en-US" b="1">
              <a:solidFill>
                <a:schemeClr val="bg2"/>
              </a:solidFill>
              <a:latin typeface="Arial Regular" panose="020B0604020202090204" charset="0"/>
              <a:ea typeface="SF Pro" pitchFamily="2" charset="0"/>
              <a:cs typeface="Arial Regular" panose="020B0604020202090204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Arial Regular" panose="020B0604020202090204" charset="0"/>
                <a:ea typeface="SF Pro" pitchFamily="2" charset="0"/>
                <a:cs typeface="Arial Regular" panose="020B0604020202090204" charset="0"/>
              </a:rPr>
              <a:t>2022.03.23</a:t>
            </a:r>
            <a:endParaRPr lang="en-US" b="1" dirty="0">
              <a:solidFill>
                <a:schemeClr val="bg2"/>
              </a:solidFill>
              <a:latin typeface="Arial Regular" panose="020B0604020202090204" charset="0"/>
              <a:ea typeface="SF Pro" pitchFamily="2" charset="0"/>
              <a:cs typeface="Arial Regular" panose="020B060402020209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253480" y="1010285"/>
            <a:ext cx="545655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SpaceX Falcon 9 First Stage landing prediction</a:t>
            </a:r>
            <a:endParaRPr lang="en-US" b="1">
              <a:solidFill>
                <a:schemeClr val="bg1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027812" y="1486343"/>
            <a:ext cx="5430160" cy="474004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performed exploratory data analysis and determined the training labels.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number of launches at each site, and the number and occurrence of each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landing outcome label from outcome column and exported the results to csv.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https://github.com/brianfn/private-space-launch-company-analysis/blob/main/falcon_datawrangling.ipynb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900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sz="29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/>
          <p:cNvSpPr txBox="1"/>
          <p:nvPr/>
        </p:nvSpPr>
        <p:spPr>
          <a:xfrm>
            <a:off x="838200" y="1486343"/>
            <a:ext cx="5257800" cy="4740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1" y="1488855"/>
            <a:ext cx="5017252" cy="39865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14772" y="643357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95703"/>
            <a:ext cx="4987333" cy="493150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explored the data by visualizing the relationship between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</a:t>
            </a: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payload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launch site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type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orbit type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 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/>
          <p:cNvSpPr txBox="1"/>
          <p:nvPr/>
        </p:nvSpPr>
        <p:spPr>
          <a:xfrm>
            <a:off x="770255" y="4987925"/>
            <a:ext cx="5189855" cy="18783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https://github.com/brianfn/private-space-launch-company-analysis/blob/main/falcon_eda_dataviz.ipynb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7670" y="2395855"/>
            <a:ext cx="4700270" cy="25920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06575"/>
            <a:ext cx="10514965" cy="435165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establishing a connection to an SQLite database and load dataset inside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We applied EDA with SQL to get insight from the data. We wrote queries to find out for instance: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names of unique launch sites in the space mission.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total payload mass carried by boosters launched by NASA (CRS)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average payload mass carried by booster version F9 v1.1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total number of successful and failure mission outcomes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failed landing outcomes in drone ship, their booster version and launch site names.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/>
                <a:sym typeface="+mn-ea"/>
              </a:rPr>
              <a:t>https://github.com/chuksoo/IBM-Data-Science-Capstone-SpaceX/blob/main/EDA%20with%20SQL.ipynb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900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sz="2900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33070" y="1697990"/>
            <a:ext cx="11189970" cy="48818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Folium Interactive Map was used for</a:t>
            </a:r>
            <a:r>
              <a:rPr lang="en-US" sz="2200" b="1">
                <a:solidFill>
                  <a:schemeClr val="tx1"/>
                </a:solidFill>
                <a:latin typeface="Abadi" panose="020B0604020104020204" pitchFamily="34" charset="0"/>
              </a:rPr>
              <a:t> visualizing and analyzing SpaceX Launch Sites</a:t>
            </a: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Utilize objects in Folium library like markers, circles to: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 </a:t>
            </a: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Identified all SpaceX </a:t>
            </a:r>
            <a:r>
              <a:rPr lang="en-US" sz="2200" b="1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launch sites</a:t>
            </a:r>
            <a:r>
              <a:rPr lang="en-US" sz="2200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 on a map: Florida, California.</a:t>
            </a: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Included longitude and latitude info.</a:t>
            </a: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Identified  successful/failed launches for each site on map.</a:t>
            </a: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>
              <a:lnSpc>
                <a:spcPct val="100000"/>
              </a:lnSpc>
              <a:buNone/>
            </a:pP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We calculated the </a:t>
            </a:r>
            <a:r>
              <a:rPr lang="en-US" sz="2200" b="1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distances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 between a launch site to its proximities. We answered some question for instance: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Are launch sites near railways, highways and coastlines.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Do launch sites keep certain distance away from cities.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05305"/>
            <a:ext cx="10514965" cy="4958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 Interactive dashboard with Plotly including:</a:t>
            </a:r>
            <a:endParaRPr lang="en-US" sz="220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Show 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the total launches by a certain sites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the landing </a:t>
            </a: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success rate</a:t>
            </a: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 troughout the year</a:t>
            </a: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 </a:t>
            </a:r>
            <a:endParaRPr lang="en-US" sz="220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>
                <a:solidFill>
                  <a:schemeClr val="tx1"/>
                </a:solidFill>
                <a:latin typeface="Calibri"/>
                <a:ea typeface="DejaVu Sans"/>
                <a:sym typeface="+mn-ea"/>
              </a:rPr>
              <a:t>Range slider for selecting range of payload mass (kg).</a:t>
            </a:r>
            <a:endParaRPr lang="en-US" sz="2200" spc="-1">
              <a:solidFill>
                <a:schemeClr val="tx1"/>
              </a:solidFill>
              <a:latin typeface="Calibri"/>
              <a:ea typeface="DejaVu Sans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Analyzing SpaceX launch records features:</a:t>
            </a:r>
            <a:endParaRPr lang="en-US" sz="22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site with largest successful launches.    </a:t>
            </a:r>
            <a:endParaRPr lang="en-US" sz="22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site with highest launch success rate</a:t>
            </a:r>
            <a:endParaRPr lang="en-US" sz="22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572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F9 Booster version (v1.0, v1.1, FT, B4, B5, etc.) with highest launch success rate.</a:t>
            </a:r>
            <a:endParaRPr lang="en-US" sz="22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572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sym typeface="+mn-ea"/>
            </a:endParaRPr>
          </a:p>
          <a:p>
            <a:pPr marL="241300" lvl="2" indent="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sym typeface="+mn-ea"/>
              </a:rPr>
              <a:t>https://github.com/chuksoo/IBM-Data-Science-Capstone-SpaceX/blob/main/app.py</a:t>
            </a:r>
            <a:endParaRPr lang="en-US" sz="220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spc="-1">
              <a:solidFill>
                <a:schemeClr val="tx1"/>
              </a:solidFill>
              <a:latin typeface="Calibri"/>
              <a:ea typeface="DejaVu Sans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Tableau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10184765" cy="48742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Load 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 and pandas, transformed the data, split our data into training and testing.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Built Logistic Regression, SVM, DT, KNN models and tune different hyperparameters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We used accuracy and Confusion matrix as the metric for our model, improved the model using feature engineering and algorithm tuning.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Select bet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sym typeface="+mn-ea"/>
              </a:rPr>
              <a:t>https://github.com/brianfn/private-space-launch-company-analysis/blob/main/falcon_ML_Predict.ipynb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900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sz="2900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770011" y="53801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167" name="Rectangles 166"/>
          <p:cNvSpPr/>
          <p:nvPr/>
        </p:nvSpPr>
        <p:spPr>
          <a:xfrm>
            <a:off x="770255" y="1720215"/>
            <a:ext cx="10051415" cy="50228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431800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In an intensely competitive business landscape, SpaceX has emerged as a pioneer in the aerospace industry through its groundbreaking approach of reusing the initial stage launcher/booster of the Falcon 9 rocket, resulting in </a:t>
            </a:r>
            <a:r>
              <a:rPr lang="en-US" sz="20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substantial cost savings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 amounting to millions of dollars.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31800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31800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To maintain its competitive edge in cost-efficiency compared to traditional launchers, the success of Falcon 9 missions hinges on specific factors, including: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889000" lvl="1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Orbit 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889000" lvl="1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Payload mass 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889000" lvl="1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Booster version 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889000" lvl="1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launch sites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31800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The research conducted for this report led to the development of a  supervised machine learning classification model. This model, with an accuracy rate nearing 94%, successfully predicts the outcome of booster recovery based on these critical mission features.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1036320" y="1417955"/>
            <a:ext cx="10113645" cy="26530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stage. Therefore if we can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the first stage will land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can determine the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cost of a launch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This information can be used if an alternate company wants to bid against SpaceX for a rocket launch.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72" name="Picture 171"/>
          <p:cNvPicPr/>
          <p:nvPr/>
        </p:nvPicPr>
        <p:blipFill>
          <a:blip r:embed="rId2"/>
          <a:srcRect l="6663" t="4355" r="8064"/>
          <a:stretch>
            <a:fillRect/>
          </a:stretch>
        </p:blipFill>
        <p:spPr>
          <a:xfrm>
            <a:off x="6823075" y="4070985"/>
            <a:ext cx="5235575" cy="2741930"/>
          </a:xfrm>
          <a:prstGeom prst="rect">
            <a:avLst/>
          </a:prstGeom>
          <a:ln w="0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250825" y="4070985"/>
            <a:ext cx="6827520" cy="2568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Problems you want to find answers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742950" lvl="1" indent="-285750">
              <a:spcBef>
                <a:spcPts val="1400"/>
              </a:spcBef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What factors determine if the rocket will land successfully?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742950" lvl="1" indent="-285750">
              <a:spcBef>
                <a:spcPts val="1400"/>
              </a:spcBef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The interaction amongst various features that determine the success rate of a successful landing.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742950" lvl="1" indent="-285750">
              <a:spcBef>
                <a:spcPts val="1400"/>
              </a:spcBef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What operating conditions needs to be in place to ensure a successful landing program.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pc="-1">
                <a:solidFill>
                  <a:schemeClr val="tx1"/>
                </a:solidFill>
                <a:latin typeface="Arial Regular" panose="020B0604020202090204" charset="0"/>
                <a:ea typeface="Segoe UI"/>
                <a:cs typeface="Arial Regular" panose="020B0604020202090204" charset="0"/>
                <a:sym typeface="+mn-ea"/>
              </a:rPr>
              <a:t>Data collection from open Data (SpaceX API and web scraping from Wikipedia)</a:t>
            </a:r>
            <a:endParaRPr lang="en-US" spc="-1">
              <a:solidFill>
                <a:schemeClr val="tx1"/>
              </a:solidFill>
              <a:latin typeface="Arial Regular" panose="020B0604020202090204" charset="0"/>
              <a:ea typeface="Segoe UI"/>
              <a:cs typeface="Arial Regular" panose="020B060402020209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pc="-1">
                <a:solidFill>
                  <a:schemeClr val="tx1"/>
                </a:solidFill>
                <a:latin typeface="Arial Regular" panose="020B0604020202090204" charset="0"/>
                <a:ea typeface="Segoe UI"/>
                <a:cs typeface="Arial Regular" panose="020B0604020202090204" charset="0"/>
                <a:sym typeface="+mn-ea"/>
              </a:rPr>
              <a:t>Data wrangling(One-hot encoding was applied to categorical features)</a:t>
            </a:r>
            <a:endParaRPr lang="en-US" spc="-1">
              <a:solidFill>
                <a:schemeClr val="tx1"/>
              </a:solidFill>
              <a:latin typeface="Arial Regular" panose="020B0604020202090204" charset="0"/>
              <a:ea typeface="Segoe UI"/>
              <a:cs typeface="Arial Regular" panose="020B060402020209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Arial Regular" panose="020B0604020202090204" charset="0"/>
                <a:cs typeface="Arial Regular" panose="020B0604020202090204" charset="0"/>
              </a:rPr>
              <a:t>Exploratory data analysis (EDA) using visualization and SQL</a:t>
            </a:r>
            <a:endParaRPr lang="en-US" dirty="0">
              <a:solidFill>
                <a:schemeClr val="tx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Arial Regular" panose="020B0604020202090204" charset="0"/>
                <a:cs typeface="Arial Regular" panose="020B0604020202090204" charset="0"/>
              </a:rPr>
              <a:t>Perform interactive visual analytics using Folium and Tableau</a:t>
            </a:r>
            <a:endParaRPr lang="en-US" dirty="0">
              <a:solidFill>
                <a:schemeClr val="tx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pc="-1">
                <a:solidFill>
                  <a:schemeClr val="tx1"/>
                </a:solidFill>
                <a:latin typeface="Arial Regular" panose="020B0604020202090204" charset="0"/>
                <a:ea typeface="Segoe UI"/>
                <a:cs typeface="Arial Regular" panose="020B0604020202090204" charset="0"/>
                <a:sym typeface="+mn-ea"/>
              </a:rPr>
              <a:t>Classification Models development and validations. Selection of best predictive model.  </a:t>
            </a:r>
            <a:endParaRPr lang="en-US" sz="2200" spc="-1">
              <a:solidFill>
                <a:schemeClr val="tx1"/>
              </a:solidFill>
              <a:latin typeface="Arial Regular" panose="020B0604020202090204" charset="0"/>
              <a:ea typeface="Segoe UI"/>
              <a:cs typeface="Arial Regular" panose="020B0604020202090204" charset="0"/>
              <a:sym typeface="+mn-ea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95" name="Rectangles 194"/>
          <p:cNvSpPr/>
          <p:nvPr/>
        </p:nvSpPr>
        <p:spPr>
          <a:xfrm>
            <a:off x="584200" y="3183890"/>
            <a:ext cx="5252085" cy="23850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 was collected from: 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-open source SpaceX REST API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-webscraping Falcon9 launch data in Wikipedia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566535" y="1924350"/>
            <a:ext cx="4566960" cy="4289760"/>
            <a:chOff x="6172200" y="1196640"/>
            <a:chExt cx="4566960" cy="4289760"/>
          </a:xfrm>
        </p:grpSpPr>
        <p:sp>
          <p:nvSpPr>
            <p:cNvPr id="197" name="Straight Connector 196"/>
            <p:cNvSpPr/>
            <p:nvPr/>
          </p:nvSpPr>
          <p:spPr>
            <a:xfrm>
              <a:off x="7238520" y="1828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8" name="Rectangles 197"/>
            <p:cNvSpPr/>
            <p:nvPr/>
          </p:nvSpPr>
          <p:spPr>
            <a:xfrm>
              <a:off x="6172200" y="459936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data_set_part1.csv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199" name="Rectangles 198"/>
            <p:cNvSpPr/>
            <p:nvPr/>
          </p:nvSpPr>
          <p:spPr>
            <a:xfrm>
              <a:off x="8001000" y="1197000"/>
              <a:ext cx="273816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Web scraping Wikipedia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9535320" y="1819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1" name="Rectangles 200"/>
            <p:cNvSpPr/>
            <p:nvPr/>
          </p:nvSpPr>
          <p:spPr>
            <a:xfrm>
              <a:off x="8458200" y="37105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Clean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2" name="Rectangles 201"/>
            <p:cNvSpPr/>
            <p:nvPr/>
          </p:nvSpPr>
          <p:spPr>
            <a:xfrm>
              <a:off x="8458200" y="27961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Extract Table data with Beautiful soup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3" name="Rectangles 202"/>
            <p:cNvSpPr/>
            <p:nvPr/>
          </p:nvSpPr>
          <p:spPr>
            <a:xfrm>
              <a:off x="8458200" y="18817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Get URL response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4" name="Rectangles 203"/>
            <p:cNvSpPr/>
            <p:nvPr/>
          </p:nvSpPr>
          <p:spPr>
            <a:xfrm>
              <a:off x="8458200" y="459900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data_set_part2.csv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5" name="Rectangles 204"/>
            <p:cNvSpPr/>
            <p:nvPr/>
          </p:nvSpPr>
          <p:spPr>
            <a:xfrm>
              <a:off x="6172200" y="1196640"/>
              <a:ext cx="205128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SpaceX REST API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6" name="Rectangles 205"/>
            <p:cNvSpPr/>
            <p:nvPr/>
          </p:nvSpPr>
          <p:spPr>
            <a:xfrm>
              <a:off x="6172200" y="37108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value with mean value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7" name="Rectangles 206"/>
            <p:cNvSpPr/>
            <p:nvPr/>
          </p:nvSpPr>
          <p:spPr>
            <a:xfrm>
              <a:off x="6172200" y="27964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Restricted dataframe to Falcon 9 launches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8" name="Rectangles 207"/>
            <p:cNvSpPr/>
            <p:nvPr/>
          </p:nvSpPr>
          <p:spPr>
            <a:xfrm>
              <a:off x="6172200" y="18820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Requested and parsed SpaceX launch data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13" name="Rectangles 212"/>
          <p:cNvSpPr/>
          <p:nvPr/>
        </p:nvSpPr>
        <p:spPr>
          <a:xfrm>
            <a:off x="859790" y="1932940"/>
            <a:ext cx="4057650" cy="1104265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Arial Bold" panose="020B0604020202090204" charset="0"/>
                <a:ea typeface="Calibri;Calibri"/>
                <a:cs typeface="Arial Bold" panose="020B0604020202090204" charset="0"/>
              </a:rPr>
              <a:t>Acquired historical launch data from Wikipedia page 'List of Falcon 9 and Falcon Heavy Launches' with BeautifulSoup</a:t>
            </a:r>
            <a:endParaRPr lang="en-US" sz="1600" b="1" strike="noStrike" spc="-1">
              <a:solidFill>
                <a:srgbClr val="000000"/>
              </a:solidFill>
              <a:latin typeface="Calibri"/>
              <a:ea typeface="Calibri;Calibri"/>
            </a:endParaRPr>
          </a:p>
          <a:p>
            <a:pPr algn="ctr"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214" name="Rectangles 213"/>
          <p:cNvSpPr/>
          <p:nvPr/>
        </p:nvSpPr>
        <p:spPr>
          <a:xfrm>
            <a:off x="1550035" y="3665220"/>
            <a:ext cx="2738160" cy="113796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We parsed the table and converted it into a pandas dataframe.</a:t>
            </a:r>
            <a:endParaRPr lang="en-US" sz="1600" b="1" strike="noStrike" spc="-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3" name="Straight Connector 2"/>
          <p:cNvSpPr/>
          <p:nvPr/>
        </p:nvSpPr>
        <p:spPr>
          <a:xfrm rot="5400000">
            <a:off x="2574290" y="3350260"/>
            <a:ext cx="628015" cy="1905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7" name="Picture 6" descr="截圖 2023-09-18 下午10.25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60" y="1437640"/>
            <a:ext cx="4218305" cy="52387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00025" y="5228590"/>
            <a:ext cx="54375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lang="en-US" spc="-1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link to the notebook is </a:t>
            </a:r>
            <a:r>
              <a:rPr lang="en-US" spc="-1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https://github.com/brianfn/private-space-launch</a:t>
            </a:r>
            <a:endParaRPr lang="en-US" strike="noStrike" spc="-1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-company-analysis/blob/</a:t>
            </a:r>
            <a:endParaRPr lang="en-US" strike="noStrike" spc="-1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main/falcon_webscraping.ipynb</a:t>
            </a:r>
            <a:endParaRPr lang="en-US" spc="-1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  <a:sym typeface="+mn-ea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70255" y="1848370"/>
            <a:ext cx="4081145" cy="2834045"/>
            <a:chOff x="195580" y="2860560"/>
            <a:chExt cx="4081145" cy="2834045"/>
          </a:xfrm>
        </p:grpSpPr>
        <p:sp>
          <p:nvSpPr>
            <p:cNvPr id="5" name="Rectangles 4"/>
            <p:cNvSpPr/>
            <p:nvPr/>
          </p:nvSpPr>
          <p:spPr>
            <a:xfrm>
              <a:off x="195580" y="2860560"/>
              <a:ext cx="4081145" cy="152654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500" b="1" strike="noStrike" spc="-1">
                  <a:solidFill>
                    <a:srgbClr val="00331A"/>
                  </a:solidFill>
                  <a:latin typeface="Arial Bold" panose="020B0604020202090204" charset="0"/>
                  <a:ea typeface="DejaVu Sans"/>
                  <a:cs typeface="Arial Bold" panose="020B0604020202090204" charset="0"/>
                </a:rPr>
                <a:t>Requested rocket launch data from SpaceX API</a:t>
              </a: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500" b="1" strike="noStrike" spc="-1">
                  <a:solidFill>
                    <a:srgbClr val="000000"/>
                  </a:solidFill>
                  <a:latin typeface="Arial Bold" panose="020B0604020202090204" charset="0"/>
                  <a:ea typeface="DejaVu Sans"/>
                  <a:cs typeface="Arial Bold" panose="020B0604020202090204" charset="0"/>
                </a:rPr>
                <a:t>url=</a:t>
              </a:r>
              <a:r>
                <a:rPr lang="en-US" sz="1500" b="1" u="sng" strike="noStrike" spc="-1">
                  <a:solidFill>
                    <a:srgbClr val="0000FF"/>
                  </a:solidFill>
                  <a:uFillTx/>
                  <a:latin typeface="Arial Bold" panose="020B0604020202090204" charset="0"/>
                  <a:ea typeface="DejaVu Sans"/>
                  <a:cs typeface="Arial Bold" panose="020B0604020202090204" charset="0"/>
                  <a:hlinkClick r:id="rId2"/>
                </a:rPr>
                <a:t>https://api.spacexdata.com/v4/launches/past</a:t>
              </a:r>
              <a:endParaRPr lang="en-US" sz="1500" b="1" strike="noStrike" spc="-1">
                <a:solidFill>
                  <a:srgbClr val="00331A"/>
                </a:solidFill>
                <a:latin typeface="Arial Bold" panose="020B0604020202090204" charset="0"/>
                <a:ea typeface="DejaVu Sans"/>
                <a:cs typeface="Arial Bold" panose="020B0604020202090204" charset="0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500" b="1" strike="noStrike" spc="-1">
                  <a:solidFill>
                    <a:srgbClr val="00331A"/>
                  </a:solidFill>
                  <a:latin typeface="Arial Bold" panose="020B0604020202090204" charset="0"/>
                  <a:ea typeface="DejaVu Sans"/>
                  <a:cs typeface="Arial Bold" panose="020B0604020202090204" charset="0"/>
                </a:rPr>
                <a:t>Requested and parsed</a:t>
              </a: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500" b="1" strike="noStrike" spc="-1">
                  <a:solidFill>
                    <a:srgbClr val="00331A"/>
                  </a:solidFill>
                  <a:latin typeface="Arial Bold" panose="020B0604020202090204" charset="0"/>
                  <a:ea typeface="DejaVu Sans"/>
                  <a:cs typeface="Arial Bold" panose="020B0604020202090204" charset="0"/>
                </a:rPr>
                <a:t> SpaceX data  with GET request</a:t>
              </a: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8" name="Rectangles 7"/>
            <p:cNvSpPr/>
            <p:nvPr/>
          </p:nvSpPr>
          <p:spPr>
            <a:xfrm>
              <a:off x="840860" y="4786325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500" b="1" dirty="0">
                  <a:solidFill>
                    <a:schemeClr val="accent3">
                      <a:lumMod val="25000"/>
                    </a:schemeClr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data wrangling and formatting</a:t>
              </a: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rot="21360000" flipH="1">
              <a:off x="2216785" y="4388370"/>
              <a:ext cx="38100" cy="39751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pic>
        <p:nvPicPr>
          <p:cNvPr id="18" name="Picture 17" descr="截圖 2023-09-18 下午10.50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1286510"/>
            <a:ext cx="3659505" cy="2445385"/>
          </a:xfrm>
          <a:prstGeom prst="rect">
            <a:avLst/>
          </a:prstGeom>
        </p:spPr>
      </p:pic>
      <p:pic>
        <p:nvPicPr>
          <p:cNvPr id="19" name="Picture 18" descr="截圖 2023-09-18 下午10.52.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0" y="3700145"/>
            <a:ext cx="3659505" cy="272732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200025" y="5228590"/>
            <a:ext cx="54375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lang="en-US" spc="-1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link to the notebook is </a:t>
            </a:r>
            <a:r>
              <a:rPr lang="en-US" spc="-1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https://github.com/brianfn/private-space-launch-company-analysis/blob/main/falcon_api.ipynb</a:t>
            </a:r>
            <a:endParaRPr lang="en-US" spc="-1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10867</Words>
  <Application>WPS Presentation</Application>
  <PresentationFormat>Widescreen</PresentationFormat>
  <Paragraphs>434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74" baseType="lpstr">
      <vt:lpstr>Arial</vt:lpstr>
      <vt:lpstr>SimSun</vt:lpstr>
      <vt:lpstr>Wingdings</vt:lpstr>
      <vt:lpstr>Abadi</vt:lpstr>
      <vt:lpstr>苹方-简</vt:lpstr>
      <vt:lpstr>IBM Plex Mono SemiBold</vt:lpstr>
      <vt:lpstr>Arial Regular</vt:lpstr>
      <vt:lpstr>SF Pro</vt:lpstr>
      <vt:lpstr>Arial Bold</vt:lpstr>
      <vt:lpstr>Arial</vt:lpstr>
      <vt:lpstr>IBM Plex Mono Text</vt:lpstr>
      <vt:lpstr>Abadi</vt:lpstr>
      <vt:lpstr>Thonburi</vt:lpstr>
      <vt:lpstr>Calibri</vt:lpstr>
      <vt:lpstr>DejaVu Sans</vt:lpstr>
      <vt:lpstr>Segoe UI</vt:lpstr>
      <vt:lpstr>Calibri;Calibri</vt:lpstr>
      <vt:lpstr>Helvetica Neue</vt:lpstr>
      <vt:lpstr>微软雅黑</vt:lpstr>
      <vt:lpstr>汉仪旗黑</vt:lpstr>
      <vt:lpstr>Arial Unicode MS</vt:lpstr>
      <vt:lpstr>Calibri Light</vt:lpstr>
      <vt:lpstr>宋体-简</vt:lpstr>
      <vt:lpstr>Calibri</vt:lpstr>
      <vt:lpstr>Hiragino Sans GB W3</vt:lpstr>
      <vt:lpstr>Kaiti TC Regular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fanzhaoting</cp:lastModifiedBy>
  <cp:revision>205</cp:revision>
  <dcterms:created xsi:type="dcterms:W3CDTF">2023-09-20T18:49:52Z</dcterms:created>
  <dcterms:modified xsi:type="dcterms:W3CDTF">2023-09-20T18:49:52Z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KSOProductBuildVer">
    <vt:lpwstr>1033-3.2.0.6370</vt:lpwstr>
  </property>
</Properties>
</file>